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61" r:id="rId2"/>
    <p:sldId id="470" r:id="rId3"/>
    <p:sldId id="402" r:id="rId4"/>
    <p:sldId id="403" r:id="rId5"/>
    <p:sldId id="511" r:id="rId6"/>
    <p:sldId id="404" r:id="rId7"/>
    <p:sldId id="501" r:id="rId8"/>
    <p:sldId id="438" r:id="rId9"/>
    <p:sldId id="518" r:id="rId10"/>
    <p:sldId id="516" r:id="rId11"/>
    <p:sldId id="517" r:id="rId12"/>
    <p:sldId id="405" r:id="rId13"/>
    <p:sldId id="475" r:id="rId14"/>
    <p:sldId id="474" r:id="rId15"/>
    <p:sldId id="503" r:id="rId16"/>
    <p:sldId id="407" r:id="rId17"/>
    <p:sldId id="408" r:id="rId18"/>
    <p:sldId id="40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534" autoAdjust="0"/>
    <p:restoredTop sz="94400" autoAdjust="0"/>
  </p:normalViewPr>
  <p:slideViewPr>
    <p:cSldViewPr snapToGrid="0">
      <p:cViewPr>
        <p:scale>
          <a:sx n="60" d="100"/>
          <a:sy n="60" d="100"/>
        </p:scale>
        <p:origin x="-142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972FD79B-2C1F-48C8-8539-E1F26E908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4DA2957-B0A2-4AE4-A7BC-A3E97211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EDB21-45C4-4B68-A0FF-424000B8A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499E-A68A-4FFA-B630-68A65EA7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9050"/>
            <a:ext cx="2247900" cy="6686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9050"/>
            <a:ext cx="6591300" cy="6686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A6727-D925-4A85-B97B-8B531F40C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"/>
            <a:ext cx="87630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587375"/>
            <a:ext cx="4419600" cy="611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587375"/>
            <a:ext cx="4419600" cy="2982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22688"/>
            <a:ext cx="4419600" cy="2982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F80B0-28D5-4718-B08F-05B310A53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90500" y="19050"/>
            <a:ext cx="87630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587375"/>
            <a:ext cx="4419600" cy="2982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587375"/>
            <a:ext cx="4419600" cy="2982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" y="3722688"/>
            <a:ext cx="4419600" cy="2982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22688"/>
            <a:ext cx="4419600" cy="2982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3B9B-3A81-4511-9746-5697F5B2A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050"/>
            <a:ext cx="8763000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587375"/>
            <a:ext cx="8991600" cy="2982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3722688"/>
            <a:ext cx="8991600" cy="2982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66CD-1CCA-43ED-9848-FBFE847CB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9676-3F1F-4305-B700-1369558A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085BC-1E12-4E9C-B734-993AF4874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587375"/>
            <a:ext cx="4419600" cy="611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87375"/>
            <a:ext cx="4419600" cy="611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8181-F02A-43A4-A4E6-477A7ED30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BBBB3-2AFB-410C-8675-18313DE7E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1995-68B2-4514-82A2-BE4C1947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15BF-D135-4C34-BD26-BE26F14BE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71F7-E9EA-4E93-9B74-381310A0C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C5321-7173-42FD-9682-A3C7FF663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9050"/>
            <a:ext cx="8763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587375"/>
            <a:ext cx="89916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75500" y="6570663"/>
            <a:ext cx="19050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6A6F71-D826-47A6-A87C-F9224F1F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rliners.net/open.file?id=276074&amp;size=L&amp;sok=V0hFUkUgIChNQVRDSCAoYWlyY3JhZnQsYWlybGluZSxwbGFjZSxwaG90b19kYXRlLGNvdW50cnkscmVtYXJrLHBob3RvZ3JhcGhlcixlbWFpbCx5ZWFyLHJlZyxhaXJjcmFmdF9nZW5lcmljLGNuLGNvZGUpIEFHQUlOU1QgKCcrInBpdG90IiArInR1YmUiJyBJTiBCT09MRUFOIE1PREUpKSAgT1JERVIgQlkgcGhvdG9faWQgREVTQw==&amp;photo_nr=10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airliners.net/open.file?id=425665&amp;size=L&amp;sok=V0hFUkUgIChNQVRDSCAoYWlyY3JhZnQsYWlybGluZSxwbGFjZSxwaG90b19kYXRlLGNvdW50cnkscmVtYXJrLHBob3RvZ3JhcGhlcixlbWFpbCx5ZWFyLHJlZyxhaXJjcmFmdF9nZW5lcmljLGNuLGNvZGUpIEFHQUlOU1QgKCcrInBpdG90IiArInR1YmUiJyBJTiBCT09MRUFOIE1PREUpKSAgT1JERVIgQlkgcGhvdG9faWQgREVTQw==&amp;photo_nr=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AAEB0D-6EE1-4008-A0C0-74696E796BDF}" type="slidenum">
              <a:rPr lang="en-US"/>
              <a:pPr/>
              <a:t>1</a:t>
            </a:fld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7085" y="1251672"/>
            <a:ext cx="7170737" cy="35052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Lecture 2: Introduction to Basic Aerodynamics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CYCLING AERODYNAMICS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Bike and rider aerodynamics</a:t>
            </a:r>
          </a:p>
          <a:p>
            <a:pPr eaLnBrk="1" hangingPunct="1"/>
            <a:r>
              <a:rPr lang="en-US" smtClean="0"/>
              <a:t>Peloton vs. single rider</a:t>
            </a:r>
          </a:p>
        </p:txBody>
      </p:sp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A84C91-A3E4-4004-B64E-0BB8BA4FAC74}" type="slidenum">
              <a:rPr lang="en-US"/>
              <a:pPr/>
              <a:t>10</a:t>
            </a:fld>
            <a:endParaRPr 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381125"/>
            <a:ext cx="30654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538" y="1330325"/>
            <a:ext cx="3595687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8" y="3930650"/>
            <a:ext cx="36258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5338" y="3968750"/>
            <a:ext cx="4002087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BOBSLED AERODYNAMICS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590471-B811-4B33-8A9C-D210E0F4BBE2}" type="slidenum">
              <a:rPr lang="en-US"/>
              <a:pPr/>
              <a:t>11</a:t>
            </a:fld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8138" y="3556000"/>
            <a:ext cx="46767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739775"/>
            <a:ext cx="34559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8813" y="825500"/>
            <a:ext cx="40354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5C6D35-28D3-46DC-AB4D-B7EB825838C5}" type="slidenum">
              <a:rPr lang="en-US"/>
              <a:pPr/>
              <a:t>12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7969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TYPES OF FLOWS:</a:t>
            </a:r>
            <a:br>
              <a:rPr lang="en-US" sz="2800" dirty="0" smtClean="0"/>
            </a:br>
            <a:r>
              <a:rPr lang="en-US" sz="2800" dirty="0" smtClean="0"/>
              <a:t>COMPRESSIBLE VS. INCOMPRESSIBLE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35075"/>
            <a:ext cx="8991600" cy="5470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Compressible</a:t>
            </a:r>
            <a:r>
              <a:rPr lang="en-US" sz="2200" smtClean="0"/>
              <a:t>: Density of fluid elements may change from point to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All real flows are compressible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Important for gases (rarely important for liquids)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Most important at high speeds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smtClean="0">
                <a:solidFill>
                  <a:schemeClr val="accent2"/>
                </a:solidFill>
              </a:rPr>
              <a:t>Incompressible</a:t>
            </a:r>
            <a:r>
              <a:rPr lang="en-US" sz="2200" smtClean="0"/>
              <a:t>: Density of fluid elements is always constant</a:t>
            </a:r>
          </a:p>
          <a:p>
            <a:pPr lvl="1" eaLnBrk="1" hangingPunct="1">
              <a:lnSpc>
                <a:spcPct val="90000"/>
              </a:lnSpc>
            </a:pPr>
            <a:endParaRPr lang="en-US" sz="2200" smtClean="0"/>
          </a:p>
          <a:p>
            <a:pPr lvl="1" eaLnBrk="1" hangingPunct="1">
              <a:lnSpc>
                <a:spcPct val="90000"/>
              </a:lnSpc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b="1" smtClean="0"/>
              <a:t>General Rule of Thumb: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If flow speed is less than about 100 m/s (or less than 225 MPH) </a:t>
            </a:r>
            <a:r>
              <a:rPr lang="en-US" sz="2200" smtClean="0">
                <a:cs typeface="Times New Roman" pitchFamily="18" charset="0"/>
              </a:rPr>
              <a:t>→</a:t>
            </a:r>
            <a:r>
              <a:rPr lang="en-US" sz="2200" smtClean="0"/>
              <a:t> flow can be considered incompressible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smtClean="0"/>
              <a:t>			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If flow is less than Mach 0.3, flow can be considered incompressible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Mach number, M: ratio of local velocity to local speed of sound, V/a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CFFD2D-6CD2-4166-B20A-916E61DF5FDB}" type="slidenum">
              <a:rPr lang="en-US"/>
              <a:pPr/>
              <a:t>13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KEY TERMS: CAN YOU DEFINE THEM?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Streamline</a:t>
            </a:r>
          </a:p>
          <a:p>
            <a:pPr eaLnBrk="1" hangingPunct="1"/>
            <a:r>
              <a:rPr lang="en-US" smtClean="0"/>
              <a:t>Stream tube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Steady flow</a:t>
            </a:r>
          </a:p>
          <a:p>
            <a:pPr eaLnBrk="1" hangingPunct="1"/>
            <a:r>
              <a:rPr lang="en-US" smtClean="0"/>
              <a:t>Unsteady flow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Viscid flow</a:t>
            </a:r>
          </a:p>
          <a:p>
            <a:pPr eaLnBrk="1" hangingPunct="1"/>
            <a:r>
              <a:rPr lang="en-US" smtClean="0"/>
              <a:t>Inviscid flow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Compressible flow</a:t>
            </a:r>
          </a:p>
          <a:p>
            <a:pPr eaLnBrk="1" hangingPunct="1"/>
            <a:r>
              <a:rPr lang="en-US" smtClean="0"/>
              <a:t>Incompressible flow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Laminar flow</a:t>
            </a:r>
          </a:p>
          <a:p>
            <a:pPr eaLnBrk="1" hangingPunct="1"/>
            <a:r>
              <a:rPr lang="en-US" smtClean="0"/>
              <a:t>Turbulent flow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DAE850-8E9A-49DF-81EA-C413F3F34784}" type="slidenum">
              <a:rPr lang="en-US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6972" y="56186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BASIC AERODYNAMICS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C26C11-C6AA-4640-8E96-5446B5F4D7B3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EXAMPLES OF WHAT WE WILL BE ABLE TO DO</a:t>
            </a:r>
          </a:p>
        </p:txBody>
      </p:sp>
      <p:pic>
        <p:nvPicPr>
          <p:cNvPr id="23556" name="Picture 4" descr="BTWT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952625"/>
            <a:ext cx="26463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luidLab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3925888"/>
            <a:ext cx="2824162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Click for larger vers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477" b="7780"/>
          <a:stretch>
            <a:fillRect/>
          </a:stretch>
        </p:blipFill>
        <p:spPr bwMode="auto">
          <a:xfrm>
            <a:off x="3403600" y="3857625"/>
            <a:ext cx="24860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Click for larger vers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1836" b="4460"/>
          <a:stretch>
            <a:fillRect/>
          </a:stretch>
        </p:blipFill>
        <p:spPr bwMode="auto">
          <a:xfrm>
            <a:off x="2851150" y="1276350"/>
            <a:ext cx="35131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4351338" y="2474913"/>
            <a:ext cx="473075" cy="473075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846513" y="5159375"/>
            <a:ext cx="606425" cy="650875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62" name="Picture 10" descr="nozzle1"/>
          <p:cNvPicPr>
            <a:picLocks noChangeAspect="1" noChangeArrowheads="1"/>
          </p:cNvPicPr>
          <p:nvPr/>
        </p:nvPicPr>
        <p:blipFill>
          <a:blip r:embed="rId8" cstate="print"/>
          <a:srcRect b="5568"/>
          <a:stretch>
            <a:fillRect/>
          </a:stretch>
        </p:blipFill>
        <p:spPr bwMode="auto">
          <a:xfrm>
            <a:off x="6446838" y="1147763"/>
            <a:ext cx="2625725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879475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Wind Tunnels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582988" y="641350"/>
            <a:ext cx="1411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Air Speed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645275" y="549275"/>
            <a:ext cx="224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Supersonic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8D0E5F5-8C87-4DF0-B5DD-3450AD5A1FD5}" type="slidenum">
              <a:rPr lang="en-US"/>
              <a:pPr/>
              <a:t>16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CONSERVATION OF MASS </a:t>
            </a:r>
          </a:p>
        </p:txBody>
      </p:sp>
      <p:pic>
        <p:nvPicPr>
          <p:cNvPr id="284676" name="Picture 4" descr="SCN_20050116184806_001"/>
          <p:cNvPicPr>
            <a:picLocks noChangeAspect="1" noChangeArrowheads="1"/>
          </p:cNvPicPr>
          <p:nvPr/>
        </p:nvPicPr>
        <p:blipFill>
          <a:blip r:embed="rId2" cstate="print"/>
          <a:srcRect l="47618" t="6740" r="16415" b="75946"/>
          <a:stretch>
            <a:fillRect/>
          </a:stretch>
        </p:blipFill>
        <p:spPr bwMode="auto">
          <a:xfrm>
            <a:off x="3698875" y="1458913"/>
            <a:ext cx="50387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4629150" y="1131888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Stream tube</a:t>
            </a: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6259513" y="1389063"/>
            <a:ext cx="415925" cy="495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28575" y="4573588"/>
            <a:ext cx="89916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/>
              <a:t>As long as flow is </a:t>
            </a:r>
            <a:r>
              <a:rPr lang="en-US" sz="2200" b="1" dirty="0">
                <a:solidFill>
                  <a:schemeClr val="accent2"/>
                </a:solidFill>
              </a:rPr>
              <a:t>steady</a:t>
            </a:r>
            <a:r>
              <a:rPr lang="en-US" sz="2200" dirty="0"/>
              <a:t>, mass that flows through cross section at point 1 (at entrance) must be same as mass that flows through point 2 (at exit)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/>
              <a:t>Flow cannot enter or leave any other way (definition of a stream tube)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dirty="0"/>
              <a:t>Also applies to solid surfaces, pipe, funnel, wind tunnels, airplane engine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chemeClr val="accent2"/>
                </a:solidFill>
              </a:rPr>
              <a:t>“What goes in one side must come out the other side”</a:t>
            </a:r>
          </a:p>
        </p:txBody>
      </p:sp>
      <p:sp>
        <p:nvSpPr>
          <p:cNvPr id="284680" name="AutoShape 8"/>
          <p:cNvSpPr>
            <a:spLocks noChangeArrowheads="1"/>
          </p:cNvSpPr>
          <p:nvPr/>
        </p:nvSpPr>
        <p:spPr bwMode="auto">
          <a:xfrm>
            <a:off x="3548063" y="2562225"/>
            <a:ext cx="590550" cy="368300"/>
          </a:xfrm>
          <a:prstGeom prst="rightArrow">
            <a:avLst>
              <a:gd name="adj1" fmla="val 50000"/>
              <a:gd name="adj2" fmla="val 400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AutoShape 9"/>
          <p:cNvSpPr>
            <a:spLocks noChangeArrowheads="1"/>
          </p:cNvSpPr>
          <p:nvPr/>
        </p:nvSpPr>
        <p:spPr bwMode="auto">
          <a:xfrm>
            <a:off x="8435975" y="1993900"/>
            <a:ext cx="561975" cy="15049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4210050" y="2397125"/>
            <a:ext cx="444500" cy="696913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3" name="Oval 11"/>
          <p:cNvSpPr>
            <a:spLocks noChangeArrowheads="1"/>
          </p:cNvSpPr>
          <p:nvPr/>
        </p:nvSpPr>
        <p:spPr bwMode="auto">
          <a:xfrm>
            <a:off x="7270750" y="1608138"/>
            <a:ext cx="1150938" cy="227488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89" name="Picture 13" descr="SuperStock_1614R-9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522413"/>
            <a:ext cx="246221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687" name="Oval 15"/>
          <p:cNvSpPr>
            <a:spLocks noChangeArrowheads="1"/>
          </p:cNvSpPr>
          <p:nvPr/>
        </p:nvSpPr>
        <p:spPr bwMode="auto">
          <a:xfrm>
            <a:off x="490538" y="2651125"/>
            <a:ext cx="150812" cy="2190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8" name="AutoShape 16"/>
          <p:cNvSpPr>
            <a:spLocks noChangeArrowheads="1"/>
          </p:cNvSpPr>
          <p:nvPr/>
        </p:nvSpPr>
        <p:spPr bwMode="auto">
          <a:xfrm>
            <a:off x="123825" y="2647950"/>
            <a:ext cx="346075" cy="215900"/>
          </a:xfrm>
          <a:prstGeom prst="rightArrow">
            <a:avLst>
              <a:gd name="adj1" fmla="val 50000"/>
              <a:gd name="adj2" fmla="val 40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9" name="AutoShape 17"/>
          <p:cNvSpPr>
            <a:spLocks noChangeArrowheads="1"/>
          </p:cNvSpPr>
          <p:nvPr/>
        </p:nvSpPr>
        <p:spPr bwMode="auto">
          <a:xfrm>
            <a:off x="2860675" y="2327275"/>
            <a:ext cx="366713" cy="8572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0" name="Oval 18"/>
          <p:cNvSpPr>
            <a:spLocks noChangeArrowheads="1"/>
          </p:cNvSpPr>
          <p:nvPr/>
        </p:nvSpPr>
        <p:spPr bwMode="auto">
          <a:xfrm>
            <a:off x="1714500" y="1708150"/>
            <a:ext cx="1114425" cy="209708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1" name="Text Box 19"/>
          <p:cNvSpPr txBox="1">
            <a:spLocks noChangeArrowheads="1"/>
          </p:cNvSpPr>
          <p:nvPr/>
        </p:nvSpPr>
        <p:spPr bwMode="auto">
          <a:xfrm>
            <a:off x="449263" y="209391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284692" name="Text Box 20"/>
          <p:cNvSpPr txBox="1">
            <a:spLocks noChangeArrowheads="1"/>
          </p:cNvSpPr>
          <p:nvPr/>
        </p:nvSpPr>
        <p:spPr bwMode="auto">
          <a:xfrm>
            <a:off x="2670175" y="1481138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>
            <a:off x="68263" y="2770188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1</a:t>
            </a:r>
          </a:p>
        </p:txBody>
      </p:sp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2820988" y="3065463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2</a:t>
            </a: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174625" y="1328738"/>
            <a:ext cx="163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Funnel wall</a:t>
            </a:r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>
            <a:off x="1298575" y="1720850"/>
            <a:ext cx="354013" cy="458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/>
      <p:bldP spid="284678" grpId="0" animBg="1"/>
      <p:bldP spid="284680" grpId="0" animBg="1"/>
      <p:bldP spid="284681" grpId="0" animBg="1"/>
      <p:bldP spid="284682" grpId="0" animBg="1"/>
      <p:bldP spid="284683" grpId="0" animBg="1"/>
      <p:bldP spid="284687" grpId="0" animBg="1"/>
      <p:bldP spid="284688" grpId="0" animBg="1"/>
      <p:bldP spid="284689" grpId="0" animBg="1"/>
      <p:bldP spid="284690" grpId="0" animBg="1"/>
      <p:bldP spid="284691" grpId="0"/>
      <p:bldP spid="284692" grpId="0"/>
      <p:bldP spid="284693" grpId="0"/>
      <p:bldP spid="2846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48384C-558D-4BCB-A475-BF9C45364498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CONSERVATION OF MASS (4.1)</a:t>
            </a:r>
          </a:p>
        </p:txBody>
      </p:sp>
      <p:pic>
        <p:nvPicPr>
          <p:cNvPr id="25604" name="Picture 3" descr="SCN_20050116184806_001"/>
          <p:cNvPicPr>
            <a:picLocks noChangeAspect="1" noChangeArrowheads="1"/>
          </p:cNvPicPr>
          <p:nvPr/>
        </p:nvPicPr>
        <p:blipFill>
          <a:blip r:embed="rId3" cstate="print"/>
          <a:srcRect l="47618" t="6740" r="16415" b="79256"/>
          <a:stretch>
            <a:fillRect/>
          </a:stretch>
        </p:blipFill>
        <p:spPr bwMode="auto">
          <a:xfrm>
            <a:off x="3436938" y="873125"/>
            <a:ext cx="50387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708525" y="584200"/>
            <a:ext cx="164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Stream tube</a:t>
            </a: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5595938" y="1057275"/>
            <a:ext cx="338137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28575" y="3362325"/>
            <a:ext cx="8991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/>
              <a:t>Consider all fluid elements in plane A</a:t>
            </a:r>
            <a:r>
              <a:rPr lang="en-US" sz="2200" baseline="-25000"/>
              <a:t>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/>
              <a:t>During time dt, elements have moved V</a:t>
            </a:r>
            <a:r>
              <a:rPr lang="en-US" sz="2200" baseline="-25000"/>
              <a:t>1</a:t>
            </a:r>
            <a:r>
              <a:rPr lang="en-US" sz="2200"/>
              <a:t>dt and swept out volume A</a:t>
            </a:r>
            <a:r>
              <a:rPr lang="en-US" sz="2200" baseline="-25000"/>
              <a:t>1</a:t>
            </a:r>
            <a:r>
              <a:rPr lang="en-US" sz="2200"/>
              <a:t>V</a:t>
            </a:r>
            <a:r>
              <a:rPr lang="en-US" sz="2200" baseline="-25000"/>
              <a:t>1</a:t>
            </a:r>
            <a:r>
              <a:rPr lang="en-US" sz="2200"/>
              <a:t>dt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/>
              <a:t>Mass of fluid swept through A</a:t>
            </a:r>
            <a:r>
              <a:rPr lang="en-US" sz="2200" baseline="-25000"/>
              <a:t>1</a:t>
            </a:r>
            <a:r>
              <a:rPr lang="en-US" sz="2200"/>
              <a:t> during dt: dm=</a:t>
            </a:r>
            <a:r>
              <a:rPr lang="en-US" sz="2200">
                <a:latin typeface="Symbol" pitchFamily="18" charset="2"/>
              </a:rPr>
              <a:t>r</a:t>
            </a:r>
            <a:r>
              <a:rPr lang="en-US" sz="2200" baseline="-25000"/>
              <a:t>1</a:t>
            </a:r>
            <a:r>
              <a:rPr lang="en-US" sz="2200"/>
              <a:t>(A</a:t>
            </a:r>
            <a:r>
              <a:rPr lang="en-US" sz="2200" baseline="-25000"/>
              <a:t>1</a:t>
            </a:r>
            <a:r>
              <a:rPr lang="en-US" sz="2200"/>
              <a:t>V</a:t>
            </a:r>
            <a:r>
              <a:rPr lang="en-US" sz="2200" baseline="-25000"/>
              <a:t>1</a:t>
            </a:r>
            <a:r>
              <a:rPr lang="en-US" sz="2200"/>
              <a:t>dt)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28588" y="996950"/>
            <a:ext cx="3486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A</a:t>
            </a:r>
            <a:r>
              <a:rPr lang="en-US" sz="2200" baseline="-25000"/>
              <a:t>1</a:t>
            </a:r>
            <a:r>
              <a:rPr lang="en-US" sz="2200"/>
              <a:t>: cross-sectional area</a:t>
            </a:r>
          </a:p>
          <a:p>
            <a:r>
              <a:rPr lang="en-US" sz="2200"/>
              <a:t>of stream tube at 1</a:t>
            </a:r>
          </a:p>
          <a:p>
            <a:endParaRPr lang="en-US" sz="2200"/>
          </a:p>
          <a:p>
            <a:r>
              <a:rPr lang="en-US" sz="2200"/>
              <a:t>V</a:t>
            </a:r>
            <a:r>
              <a:rPr lang="en-US" sz="2200" baseline="-25000"/>
              <a:t>1</a:t>
            </a:r>
            <a:r>
              <a:rPr lang="en-US" sz="2200"/>
              <a:t>: flow velocity </a:t>
            </a:r>
          </a:p>
          <a:p>
            <a:r>
              <a:rPr lang="en-US" sz="2200"/>
              <a:t>Normal (perpendicular) to A</a:t>
            </a:r>
            <a:r>
              <a:rPr lang="en-US" sz="2200" baseline="-25000"/>
              <a:t>1</a:t>
            </a:r>
          </a:p>
        </p:txBody>
      </p:sp>
      <p:graphicFrame>
        <p:nvGraphicFramePr>
          <p:cNvPr id="25609" name="Object 8"/>
          <p:cNvGraphicFramePr>
            <a:graphicFrameLocks noChangeAspect="1"/>
          </p:cNvGraphicFramePr>
          <p:nvPr>
            <p:ph idx="1"/>
          </p:nvPr>
        </p:nvGraphicFramePr>
        <p:xfrm>
          <a:off x="1790700" y="4600575"/>
          <a:ext cx="5561013" cy="2206625"/>
        </p:xfrm>
        <a:graphic>
          <a:graphicData uri="http://schemas.openxmlformats.org/presentationml/2006/ole">
            <p:oleObj spid="_x0000_s25609" name="Equation" r:id="rId4" imgW="2273300" imgH="901700" progId="Equation.3">
              <p:embed/>
            </p:oleObj>
          </a:graphicData>
        </a:graphic>
      </p:graphicFrame>
      <p:sp>
        <p:nvSpPr>
          <p:cNvPr id="25610" name="AutoShape 9"/>
          <p:cNvSpPr>
            <a:spLocks noChangeArrowheads="1"/>
          </p:cNvSpPr>
          <p:nvPr/>
        </p:nvSpPr>
        <p:spPr bwMode="auto">
          <a:xfrm>
            <a:off x="2949575" y="1976438"/>
            <a:ext cx="855663" cy="368300"/>
          </a:xfrm>
          <a:prstGeom prst="rightArrow">
            <a:avLst>
              <a:gd name="adj1" fmla="val 50000"/>
              <a:gd name="adj2" fmla="val 580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AutoShape 10"/>
          <p:cNvSpPr>
            <a:spLocks noChangeArrowheads="1"/>
          </p:cNvSpPr>
          <p:nvPr/>
        </p:nvSpPr>
        <p:spPr bwMode="auto">
          <a:xfrm>
            <a:off x="8191500" y="1392238"/>
            <a:ext cx="561975" cy="15049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1660525" y="6248400"/>
            <a:ext cx="1492250" cy="53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AutoShape 14"/>
          <p:cNvSpPr>
            <a:spLocks noChangeArrowheads="1"/>
          </p:cNvSpPr>
          <p:nvPr/>
        </p:nvSpPr>
        <p:spPr bwMode="auto">
          <a:xfrm rot="-5400000">
            <a:off x="4225926" y="1563687"/>
            <a:ext cx="673100" cy="1196975"/>
          </a:xfrm>
          <a:prstGeom prst="can">
            <a:avLst>
              <a:gd name="adj" fmla="val 6579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FD618-FD42-4B30-AE5F-D3662B6F32C8}" type="slidenum">
              <a:rPr lang="en-US"/>
              <a:pPr/>
              <a:t>18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5250"/>
            <a:ext cx="8763000" cy="520700"/>
          </a:xfrm>
        </p:spPr>
        <p:txBody>
          <a:bodyPr/>
          <a:lstStyle/>
          <a:p>
            <a:pPr eaLnBrk="1" hangingPunct="1"/>
            <a:r>
              <a:rPr lang="en-US" sz="2800" smtClean="0"/>
              <a:t>SIMPLE EXAMPLE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3135313" y="1254125"/>
            <a:ext cx="2874962" cy="2365375"/>
            <a:chOff x="1688" y="762"/>
            <a:chExt cx="2694" cy="1490"/>
          </a:xfrm>
        </p:grpSpPr>
        <p:sp>
          <p:nvSpPr>
            <p:cNvPr id="26636" name="Line 4"/>
            <p:cNvSpPr>
              <a:spLocks noChangeShapeType="1"/>
            </p:cNvSpPr>
            <p:nvPr/>
          </p:nvSpPr>
          <p:spPr bwMode="auto">
            <a:xfrm>
              <a:off x="1688" y="762"/>
              <a:ext cx="2694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7" name="Line 5"/>
            <p:cNvSpPr>
              <a:spLocks noChangeShapeType="1"/>
            </p:cNvSpPr>
            <p:nvPr/>
          </p:nvSpPr>
          <p:spPr bwMode="auto">
            <a:xfrm flipV="1">
              <a:off x="1688" y="1806"/>
              <a:ext cx="2694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Line 6"/>
            <p:cNvSpPr>
              <a:spLocks noChangeShapeType="1"/>
            </p:cNvSpPr>
            <p:nvPr/>
          </p:nvSpPr>
          <p:spPr bwMode="auto">
            <a:xfrm>
              <a:off x="1691" y="762"/>
              <a:ext cx="0" cy="1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Line 7"/>
            <p:cNvSpPr>
              <a:spLocks noChangeShapeType="1"/>
            </p:cNvSpPr>
            <p:nvPr/>
          </p:nvSpPr>
          <p:spPr bwMode="auto">
            <a:xfrm>
              <a:off x="4370" y="1220"/>
              <a:ext cx="0" cy="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749300" y="1701800"/>
            <a:ext cx="1914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1</a:t>
            </a:r>
            <a:r>
              <a:rPr lang="en-US" sz="2000"/>
              <a:t>=1.2x10</a:t>
            </a:r>
            <a:r>
              <a:rPr lang="en-US" sz="2000" baseline="30000"/>
              <a:t>5</a:t>
            </a:r>
            <a:r>
              <a:rPr lang="en-US" sz="2000"/>
              <a:t> N/m</a:t>
            </a:r>
            <a:r>
              <a:rPr lang="en-US" sz="2000" baseline="30000"/>
              <a:t>2</a:t>
            </a:r>
          </a:p>
          <a:p>
            <a:r>
              <a:rPr lang="en-US" sz="2000"/>
              <a:t>T</a:t>
            </a:r>
            <a:r>
              <a:rPr lang="en-US" sz="2000" baseline="-25000"/>
              <a:t>1</a:t>
            </a:r>
            <a:r>
              <a:rPr lang="en-US" sz="2000"/>
              <a:t>=330 K</a:t>
            </a:r>
          </a:p>
          <a:p>
            <a:r>
              <a:rPr lang="en-US" sz="2000"/>
              <a:t>V</a:t>
            </a:r>
            <a:r>
              <a:rPr lang="en-US" sz="2000" baseline="-25000"/>
              <a:t>1</a:t>
            </a:r>
            <a:r>
              <a:rPr lang="en-US" sz="2000"/>
              <a:t>=10 m/s</a:t>
            </a:r>
          </a:p>
          <a:p>
            <a:r>
              <a:rPr lang="en-US" sz="2000"/>
              <a:t>A</a:t>
            </a:r>
            <a:r>
              <a:rPr lang="en-US" sz="2000" baseline="-25000"/>
              <a:t>1</a:t>
            </a:r>
            <a:r>
              <a:rPr lang="en-US" sz="2000"/>
              <a:t>= 5m</a:t>
            </a:r>
            <a:r>
              <a:rPr lang="en-US" sz="2000" baseline="30000"/>
              <a:t>2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6432550" y="1700213"/>
            <a:ext cx="127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</a:t>
            </a:r>
            <a:r>
              <a:rPr lang="en-US" sz="2000" baseline="-25000"/>
              <a:t>2</a:t>
            </a:r>
            <a:r>
              <a:rPr lang="en-US" sz="2000"/>
              <a:t>=?</a:t>
            </a:r>
          </a:p>
          <a:p>
            <a:r>
              <a:rPr lang="en-US" sz="2000"/>
              <a:t>T</a:t>
            </a:r>
            <a:r>
              <a:rPr lang="en-US" sz="2000" baseline="-25000"/>
              <a:t>2</a:t>
            </a:r>
            <a:r>
              <a:rPr lang="en-US" sz="2000"/>
              <a:t>=?</a:t>
            </a:r>
          </a:p>
          <a:p>
            <a:r>
              <a:rPr lang="en-US" sz="2000"/>
              <a:t>V</a:t>
            </a:r>
            <a:r>
              <a:rPr lang="en-US" sz="2000" baseline="-25000"/>
              <a:t>2</a:t>
            </a:r>
            <a:r>
              <a:rPr lang="en-US" sz="2000"/>
              <a:t>=30 m/s</a:t>
            </a:r>
          </a:p>
          <a:p>
            <a:r>
              <a:rPr lang="en-US" sz="2000"/>
              <a:t>A</a:t>
            </a:r>
            <a:r>
              <a:rPr lang="en-US" sz="2000" baseline="-25000"/>
              <a:t>2</a:t>
            </a:r>
            <a:r>
              <a:rPr lang="en-US" sz="2000"/>
              <a:t>=?</a:t>
            </a:r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46038" y="3700463"/>
            <a:ext cx="795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IF flow speed &lt; 100 m/s assume flow is incompressible (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/>
              <a:t>1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graphicFrame>
        <p:nvGraphicFramePr>
          <p:cNvPr id="286731" name="Object 11"/>
          <p:cNvGraphicFramePr>
            <a:graphicFrameLocks noChangeAspect="1"/>
          </p:cNvGraphicFramePr>
          <p:nvPr>
            <p:ph idx="1"/>
          </p:nvPr>
        </p:nvGraphicFramePr>
        <p:xfrm>
          <a:off x="2338388" y="4170363"/>
          <a:ext cx="4173537" cy="1878012"/>
        </p:xfrm>
        <a:graphic>
          <a:graphicData uri="http://schemas.openxmlformats.org/presentationml/2006/ole">
            <p:oleObj spid="_x0000_s26632" name="Equation" r:id="rId3" imgW="2032000" imgH="914400" progId="Equation.3">
              <p:embed/>
            </p:oleObj>
          </a:graphicData>
        </a:graphic>
      </p:graphicFrame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46038" y="614363"/>
            <a:ext cx="804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Given air flow through converging nozzle, what is exit area, A</a:t>
            </a:r>
            <a:r>
              <a:rPr lang="en-US" baseline="-25000"/>
              <a:t>2</a:t>
            </a:r>
            <a:r>
              <a:rPr lang="en-US"/>
              <a:t>?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46038" y="6015038"/>
            <a:ext cx="8467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Conservation of mass could also give velocity, V</a:t>
            </a:r>
            <a:r>
              <a:rPr lang="en-US" baseline="-25000"/>
              <a:t>2</a:t>
            </a:r>
            <a:r>
              <a:rPr lang="en-US"/>
              <a:t>, if A</a:t>
            </a:r>
            <a:r>
              <a:rPr lang="en-US" baseline="-25000"/>
              <a:t>2</a:t>
            </a:r>
            <a:r>
              <a:rPr lang="en-US"/>
              <a:t> was known</a:t>
            </a:r>
          </a:p>
          <a:p>
            <a:r>
              <a:rPr lang="en-US">
                <a:solidFill>
                  <a:schemeClr val="accent2"/>
                </a:solidFill>
              </a:rPr>
              <a:t>Conservation of mass tells us nothing about p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 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, etc.</a:t>
            </a: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2212975" y="5110163"/>
            <a:ext cx="4470400" cy="944562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/>
      <p:bldP spid="286733" grpId="0"/>
      <p:bldP spid="286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B0130A-DA60-49A5-9ED0-D3860F0C85A3}" type="slidenum">
              <a:rPr lang="en-US"/>
              <a:pPr/>
              <a:t>2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46050"/>
            <a:ext cx="8763000" cy="492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READING AND HOMEWORK ASSIGNMENTS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01700"/>
            <a:ext cx="8991600" cy="58039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Reading: </a:t>
            </a:r>
            <a:r>
              <a:rPr lang="en-US" sz="2400" u="sng" dirty="0" smtClean="0"/>
              <a:t>Introduction to Flight</a:t>
            </a:r>
            <a:r>
              <a:rPr lang="en-US" sz="2400" dirty="0" smtClean="0"/>
              <a:t>,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Edition, by John D. Anderson, Jr.</a:t>
            </a:r>
          </a:p>
          <a:p>
            <a:pPr lvl="1" eaLnBrk="1" hangingPunct="1">
              <a:buNone/>
            </a:pPr>
            <a:r>
              <a:rPr lang="en-US" sz="2400" dirty="0" smtClean="0"/>
              <a:t>Chapter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120160-8994-4988-9966-85ACFE7A08F7}" type="slidenum">
              <a:rPr lang="en-US"/>
              <a:pPr/>
              <a:t>3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REVIEW OF BASIC DEFINITIONS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Streamline</a:t>
            </a:r>
            <a:endParaRPr lang="en-US" dirty="0" smtClean="0"/>
          </a:p>
          <a:p>
            <a:pPr lvl="1" eaLnBrk="1" hangingPunct="1"/>
            <a:r>
              <a:rPr lang="en-US" dirty="0" smtClean="0"/>
              <a:t>Set of points that form a line that is everywhere tangent to local velocity vector</a:t>
            </a:r>
          </a:p>
          <a:p>
            <a:pPr lvl="1" eaLnBrk="1" hangingPunct="1"/>
            <a:r>
              <a:rPr lang="en-US" dirty="0" smtClean="0"/>
              <a:t>No flow across streamlines</a:t>
            </a:r>
          </a:p>
          <a:p>
            <a:pPr lvl="1" eaLnBrk="1" hangingPunct="1"/>
            <a:r>
              <a:rPr lang="en-US" dirty="0" smtClean="0"/>
              <a:t>For a steady flow, moving fluid element traces out a fixed path in space</a:t>
            </a: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Stream tube</a:t>
            </a:r>
          </a:p>
          <a:p>
            <a:pPr lvl="1" eaLnBrk="1" hangingPunct="1"/>
            <a:r>
              <a:rPr lang="en-US" dirty="0" smtClean="0"/>
              <a:t>A set of streamlines that intersect a closed loop in space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Steady Flow</a:t>
            </a:r>
            <a:r>
              <a:rPr lang="en-US" dirty="0" smtClean="0"/>
              <a:t>: A flow that does not fluctuate with time </a:t>
            </a:r>
          </a:p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Unsteady Flow</a:t>
            </a:r>
            <a:r>
              <a:rPr lang="en-US" dirty="0" smtClean="0"/>
              <a:t>: A flow that varies with 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Equation of State for a Perfect Gas ,applies at a point</a:t>
            </a:r>
          </a:p>
          <a:p>
            <a:pPr lvl="1" eaLnBrk="1" hangingPunct="1"/>
            <a:r>
              <a:rPr lang="en-US" b="1" dirty="0" smtClean="0">
                <a:solidFill>
                  <a:schemeClr val="accent2"/>
                </a:solidFill>
              </a:rPr>
              <a:t>Ideal Gas Law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p = </a:t>
            </a:r>
            <a:r>
              <a:rPr lang="en-US" b="1" dirty="0" err="1" smtClean="0">
                <a:latin typeface="Symbol" pitchFamily="18" charset="2"/>
              </a:rPr>
              <a:t>r</a:t>
            </a:r>
            <a:r>
              <a:rPr lang="en-US" b="1" dirty="0" err="1" smtClean="0"/>
              <a:t>RT</a:t>
            </a:r>
            <a:r>
              <a:rPr lang="en-US" dirty="0" smtClean="0"/>
              <a:t> or </a:t>
            </a:r>
            <a:r>
              <a:rPr lang="en-US" dirty="0" err="1" smtClean="0"/>
              <a:t>pv</a:t>
            </a:r>
            <a:r>
              <a:rPr lang="en-US" dirty="0" smtClean="0"/>
              <a:t> = RT (v = 1/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R universal = 8,314 J/kg mole K</a:t>
            </a:r>
          </a:p>
          <a:p>
            <a:pPr lvl="2" eaLnBrk="1" hangingPunct="1"/>
            <a:r>
              <a:rPr lang="en-US" dirty="0" smtClean="0"/>
              <a:t>R for </a:t>
            </a:r>
            <a:r>
              <a:rPr lang="en-US" dirty="0" smtClean="0">
                <a:solidFill>
                  <a:schemeClr val="accent2"/>
                </a:solidFill>
              </a:rPr>
              <a:t>air</a:t>
            </a:r>
            <a:r>
              <a:rPr lang="en-US" dirty="0" smtClean="0"/>
              <a:t> = 8,314 / 28.96 = </a:t>
            </a:r>
            <a:r>
              <a:rPr lang="en-US" dirty="0" smtClean="0">
                <a:solidFill>
                  <a:schemeClr val="accent2"/>
                </a:solidFill>
              </a:rPr>
              <a:t>287 J/kg K</a:t>
            </a:r>
            <a:r>
              <a:rPr lang="en-US" dirty="0" smtClean="0"/>
              <a:t> (or </a:t>
            </a:r>
            <a:r>
              <a:rPr lang="en-US" dirty="0" smtClean="0">
                <a:solidFill>
                  <a:schemeClr val="accent2"/>
                </a:solidFill>
              </a:rPr>
              <a:t>1,716 ft lb / slug R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F7233E-ECB0-46E3-8402-1EA141C7D8C8}" type="slidenum">
              <a:rPr lang="en-US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847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EXAMPLE: STREAMLINES AND STREAM TUBES</a:t>
            </a:r>
            <a:br>
              <a:rPr lang="en-US" sz="2800" dirty="0" smtClean="0"/>
            </a:br>
            <a:r>
              <a:rPr lang="en-US" sz="2800" dirty="0" smtClean="0"/>
              <a:t>IN STEADY FLOW</a:t>
            </a:r>
          </a:p>
        </p:txBody>
      </p:sp>
      <p:pic>
        <p:nvPicPr>
          <p:cNvPr id="7172" name="Picture 3" descr="SCN_20050117093737_001"/>
          <p:cNvPicPr>
            <a:picLocks noChangeAspect="1" noChangeArrowheads="1"/>
          </p:cNvPicPr>
          <p:nvPr/>
        </p:nvPicPr>
        <p:blipFill>
          <a:blip r:embed="rId2" cstate="print"/>
          <a:srcRect l="22202" t="6313" r="5988" b="62753"/>
          <a:stretch>
            <a:fillRect/>
          </a:stretch>
        </p:blipFill>
        <p:spPr bwMode="auto">
          <a:xfrm>
            <a:off x="1123950" y="3429000"/>
            <a:ext cx="567372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SCN_20050117093753_001"/>
          <p:cNvPicPr>
            <a:picLocks noChangeAspect="1" noChangeArrowheads="1"/>
          </p:cNvPicPr>
          <p:nvPr/>
        </p:nvPicPr>
        <p:blipFill>
          <a:blip r:embed="rId3" cstate="print"/>
          <a:srcRect l="11574" t="23895" r="51373" b="62753"/>
          <a:stretch>
            <a:fillRect/>
          </a:stretch>
        </p:blipFill>
        <p:spPr bwMode="auto">
          <a:xfrm>
            <a:off x="4238625" y="1038225"/>
            <a:ext cx="477361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SCN_20050117093728_001"/>
          <p:cNvPicPr>
            <a:picLocks noChangeAspect="1" noChangeArrowheads="1"/>
          </p:cNvPicPr>
          <p:nvPr/>
        </p:nvPicPr>
        <p:blipFill>
          <a:blip r:embed="rId4" cstate="print"/>
          <a:srcRect l="34900" t="77257" r="22041" b="9375"/>
          <a:stretch>
            <a:fillRect/>
          </a:stretch>
        </p:blipFill>
        <p:spPr bwMode="auto">
          <a:xfrm>
            <a:off x="182563" y="1393825"/>
            <a:ext cx="410845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02463" y="3775075"/>
            <a:ext cx="162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Streamlines</a:t>
            </a: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 flipH="1">
            <a:off x="6267450" y="4011613"/>
            <a:ext cx="708025" cy="354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 flipH="1">
            <a:off x="5722938" y="3997325"/>
            <a:ext cx="1268412" cy="87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 flipH="1">
            <a:off x="6518275" y="3997325"/>
            <a:ext cx="471488" cy="619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3552825" y="4675188"/>
            <a:ext cx="354013" cy="3540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4587875" y="5505450"/>
            <a:ext cx="148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Stagnation</a:t>
            </a:r>
          </a:p>
          <a:p>
            <a:r>
              <a:rPr lang="en-US"/>
              <a:t>Point</a:t>
            </a:r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H="1" flipV="1">
            <a:off x="3790950" y="5014913"/>
            <a:ext cx="811213" cy="884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82" name="Oval 13"/>
          <p:cNvSpPr>
            <a:spLocks noChangeArrowheads="1"/>
          </p:cNvSpPr>
          <p:nvPr/>
        </p:nvSpPr>
        <p:spPr bwMode="auto">
          <a:xfrm>
            <a:off x="8199438" y="1962150"/>
            <a:ext cx="103187" cy="279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99A1BB-6B55-4D56-9179-382E50E3B81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" y="107950"/>
            <a:ext cx="8763000" cy="520700"/>
          </a:xfrm>
        </p:spPr>
        <p:txBody>
          <a:bodyPr/>
          <a:lstStyle/>
          <a:p>
            <a:pPr eaLnBrk="1" hangingPunct="1"/>
            <a:r>
              <a:rPr lang="en-US" smtClean="0"/>
              <a:t>WATER STREAMLINES ON F-16 MODEL</a:t>
            </a:r>
          </a:p>
        </p:txBody>
      </p:sp>
      <p:pic>
        <p:nvPicPr>
          <p:cNvPr id="9220" name="Picture 6" descr="stream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8" y="760413"/>
            <a:ext cx="83280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667000" y="6232525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http://www.aerolab.com/water.html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E9F7C4-60AF-4AA0-94F2-C63F238613E2}" type="slidenum">
              <a:rPr lang="en-US"/>
              <a:pPr/>
              <a:t>6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5250"/>
            <a:ext cx="8763000" cy="520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TYPES OF FLOWS: FRICTION VS. NO-FRICTION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17563"/>
            <a:ext cx="8991600" cy="5888037"/>
          </a:xfrm>
        </p:spPr>
        <p:txBody>
          <a:bodyPr/>
          <a:lstStyle/>
          <a:p>
            <a:pPr eaLnBrk="1" hangingPunct="1"/>
            <a:r>
              <a:rPr lang="en-US" sz="2200" b="1" smtClean="0">
                <a:solidFill>
                  <a:schemeClr val="accent2"/>
                </a:solidFill>
              </a:rPr>
              <a:t>Viscous</a:t>
            </a:r>
            <a:r>
              <a:rPr lang="en-US" sz="2200" smtClean="0"/>
              <a:t>: Flows with friction</a:t>
            </a:r>
          </a:p>
          <a:p>
            <a:pPr lvl="1" eaLnBrk="1" hangingPunct="1"/>
            <a:r>
              <a:rPr lang="en-US" sz="2200" smtClean="0"/>
              <a:t>All real flows are viscous</a:t>
            </a:r>
          </a:p>
          <a:p>
            <a:pPr lvl="1" eaLnBrk="1" hangingPunct="1"/>
            <a:r>
              <a:rPr lang="en-US" sz="2200" smtClean="0"/>
              <a:t>Inviscid flow is a useful idealization</a:t>
            </a:r>
          </a:p>
          <a:p>
            <a:pPr lvl="1" eaLnBrk="1" hangingPunct="1"/>
            <a:r>
              <a:rPr lang="en-US" sz="2200" smtClean="0"/>
              <a:t>By neglecting friction analysis of flow is usually much easier!</a:t>
            </a:r>
          </a:p>
          <a:p>
            <a:pPr eaLnBrk="1" hangingPunct="1"/>
            <a:r>
              <a:rPr lang="en-US" sz="2200" b="1" smtClean="0">
                <a:solidFill>
                  <a:schemeClr val="accent2"/>
                </a:solidFill>
              </a:rPr>
              <a:t>Inviscid</a:t>
            </a:r>
            <a:r>
              <a:rPr lang="en-US" sz="2200" smtClean="0"/>
              <a:t>: Flows with no friction</a:t>
            </a:r>
          </a:p>
        </p:txBody>
      </p:sp>
      <p:pic>
        <p:nvPicPr>
          <p:cNvPr id="10245" name="Picture 4" descr="SCN_20050117093737_001"/>
          <p:cNvPicPr>
            <a:picLocks noChangeAspect="1" noChangeArrowheads="1"/>
          </p:cNvPicPr>
          <p:nvPr/>
        </p:nvPicPr>
        <p:blipFill>
          <a:blip r:embed="rId2" cstate="print"/>
          <a:srcRect l="38457" t="6313" r="5988" b="62753"/>
          <a:stretch>
            <a:fillRect/>
          </a:stretch>
        </p:blipFill>
        <p:spPr bwMode="auto">
          <a:xfrm>
            <a:off x="204788" y="3441700"/>
            <a:ext cx="43894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629150" y="3467100"/>
            <a:ext cx="438626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Flow very close to surface of airfoil is</a:t>
            </a:r>
          </a:p>
          <a:p>
            <a:r>
              <a:rPr lang="en-US" sz="2000"/>
              <a:t>Influenced by friction and is viscous</a:t>
            </a:r>
          </a:p>
          <a:p>
            <a:r>
              <a:rPr lang="en-US" sz="2000"/>
              <a:t>(boundary layer flow)</a:t>
            </a:r>
          </a:p>
          <a:p>
            <a:endParaRPr lang="en-US" sz="2000"/>
          </a:p>
          <a:p>
            <a:r>
              <a:rPr lang="en-US" sz="2000"/>
              <a:t>Stall (separation) is a viscous phenomena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Flow away from airfoil is not influenced</a:t>
            </a:r>
          </a:p>
          <a:p>
            <a:r>
              <a:rPr lang="en-US" sz="2000"/>
              <a:t>by friction and is wholly inviscid</a:t>
            </a: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2801938" y="3686175"/>
            <a:ext cx="1857375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H="1" flipV="1">
            <a:off x="2478088" y="5648325"/>
            <a:ext cx="2182812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DA83D5-1C02-4A53-9D82-2A97D9DB015E}" type="slidenum">
              <a:rPr lang="en-US"/>
              <a:pPr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LAMINAR VERSUS TURBULENT FLOW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" y="536575"/>
            <a:ext cx="6145213" cy="2184400"/>
          </a:xfrm>
        </p:spPr>
        <p:txBody>
          <a:bodyPr/>
          <a:lstStyle/>
          <a:p>
            <a:pPr eaLnBrk="1" hangingPunct="1"/>
            <a:r>
              <a:rPr lang="en-US" smtClean="0"/>
              <a:t>Two types of viscous flows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Laminar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streamlines are smooth and regular and a fluid element moves smoothly along a streamline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Turbulent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streamlines break up and fluid elements move in a random, irregular, and chaotic fashion</a:t>
            </a:r>
          </a:p>
        </p:txBody>
      </p:sp>
      <p:pic>
        <p:nvPicPr>
          <p:cNvPr id="11269" name="Picture 4" descr="Los_Angeles_attack_sub_2"/>
          <p:cNvPicPr>
            <a:picLocks noChangeAspect="1" noChangeArrowheads="1"/>
          </p:cNvPicPr>
          <p:nvPr/>
        </p:nvPicPr>
        <p:blipFill>
          <a:blip r:embed="rId2" cstate="print"/>
          <a:srcRect l="3398" r="2316"/>
          <a:stretch>
            <a:fillRect/>
          </a:stretch>
        </p:blipFill>
        <p:spPr bwMode="auto">
          <a:xfrm>
            <a:off x="4456113" y="2559050"/>
            <a:ext cx="36385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Smoke from a cigar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2554288"/>
            <a:ext cx="31543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Roll5_N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650" y="493713"/>
            <a:ext cx="29051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4A21A2-7825-43B2-9733-406937501618}" type="slidenum">
              <a:rPr lang="en-US"/>
              <a:pPr/>
              <a:t>8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19050"/>
            <a:ext cx="8763000" cy="520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FRCTION EXAMPLE: AIRFOIL STALL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14363"/>
            <a:ext cx="8937625" cy="2365375"/>
          </a:xfrm>
        </p:spPr>
        <p:txBody>
          <a:bodyPr/>
          <a:lstStyle/>
          <a:p>
            <a:pPr eaLnBrk="1" hangingPunct="1"/>
            <a:r>
              <a:rPr lang="en-US" dirty="0" smtClean="0"/>
              <a:t>Key to understanding: Friction causes flow separation within boundary layer</a:t>
            </a:r>
          </a:p>
          <a:p>
            <a:pPr marL="800100" lvl="1" indent="-342900" eaLnBrk="1" hangingPunct="1">
              <a:buFontTx/>
              <a:buAutoNum type="arabicPeriod"/>
            </a:pPr>
            <a:r>
              <a:rPr lang="en-US" dirty="0" smtClean="0"/>
              <a:t>Boundary layers are either </a:t>
            </a:r>
            <a:r>
              <a:rPr lang="en-US" b="1" dirty="0" smtClean="0">
                <a:solidFill>
                  <a:schemeClr val="accent2"/>
                </a:solidFill>
              </a:rPr>
              <a:t>laminar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chemeClr val="accent2"/>
                </a:solidFill>
              </a:rPr>
              <a:t>turbulent</a:t>
            </a:r>
          </a:p>
          <a:p>
            <a:pPr marL="800100" lvl="1" indent="-342900" eaLnBrk="1" hangingPunct="1">
              <a:buFontTx/>
              <a:buAutoNum type="arabicPeriod"/>
            </a:pPr>
            <a:r>
              <a:rPr lang="en-US" dirty="0" smtClean="0"/>
              <a:t>All laminar B.L. </a:t>
            </a:r>
            <a:r>
              <a:rPr lang="en-US" dirty="0" smtClean="0">
                <a:cs typeface="Times New Roman" pitchFamily="18" charset="0"/>
              </a:rPr>
              <a:t>→ turbulent B.L.</a:t>
            </a:r>
          </a:p>
          <a:p>
            <a:pPr marL="800100" lvl="1" indent="-342900" eaLnBrk="1" hangingPunct="1">
              <a:buFontTx/>
              <a:buAutoNum type="arabicPeriod"/>
            </a:pPr>
            <a:r>
              <a:rPr lang="en-US" dirty="0" smtClean="0">
                <a:cs typeface="Times New Roman" pitchFamily="18" charset="0"/>
              </a:rPr>
              <a:t>Turbulent B.L. ‘fuller or fatter’ than laminar B.L., more resistant to separation</a:t>
            </a:r>
          </a:p>
          <a:p>
            <a:pPr eaLnBrk="1" hangingPunct="1"/>
            <a:r>
              <a:rPr lang="en-US" dirty="0" smtClean="0"/>
              <a:t>Separation creates another form of drag called pressure drag </a:t>
            </a:r>
          </a:p>
          <a:p>
            <a:pPr marL="800100" lvl="1" indent="-342900" eaLnBrk="1" hangingPunct="1"/>
            <a:r>
              <a:rPr lang="en-US" dirty="0" smtClean="0"/>
              <a:t>Dramatic </a:t>
            </a:r>
            <a:r>
              <a:rPr lang="en-US" b="1" dirty="0" smtClean="0">
                <a:solidFill>
                  <a:srgbClr val="FF0000"/>
                </a:solidFill>
              </a:rPr>
              <a:t>loss of lift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increase in drag</a:t>
            </a:r>
          </a:p>
        </p:txBody>
      </p:sp>
      <p:pic>
        <p:nvPicPr>
          <p:cNvPr id="12293" name="Picture 4" descr="lamin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159125"/>
            <a:ext cx="4311650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st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3157538"/>
            <a:ext cx="43926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AUTOMOTIVE EXAMPLES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3AD52E-6B4F-43A7-8E26-FEB05435F85A}" type="slidenum">
              <a:rPr lang="en-US"/>
              <a:pPr/>
              <a:t>9</a:t>
            </a:fld>
            <a:endParaRPr lang="en-US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 t="15797" b="4213"/>
          <a:stretch>
            <a:fillRect/>
          </a:stretch>
        </p:blipFill>
        <p:spPr bwMode="auto">
          <a:xfrm>
            <a:off x="119063" y="558800"/>
            <a:ext cx="505301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 t="16025" b="4617"/>
          <a:stretch>
            <a:fillRect/>
          </a:stretch>
        </p:blipFill>
        <p:spPr bwMode="auto">
          <a:xfrm>
            <a:off x="4530725" y="846138"/>
            <a:ext cx="46132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6525"/>
            <a:ext cx="91440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2544763" y="3484563"/>
            <a:ext cx="4054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http://exa.com/automotive.html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11130</TotalTime>
  <Words>732</Words>
  <Application>Microsoft Office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Slide 1</vt:lpstr>
      <vt:lpstr>READING AND HOMEWORK ASSIGNMENTS</vt:lpstr>
      <vt:lpstr>REVIEW OF BASIC DEFINITIONS</vt:lpstr>
      <vt:lpstr>EXAMPLE: STREAMLINES AND STREAM TUBES IN STEADY FLOW</vt:lpstr>
      <vt:lpstr>WATER STREAMLINES ON F-16 MODEL</vt:lpstr>
      <vt:lpstr>TYPES OF FLOWS: FRICTION VS. NO-FRICTION</vt:lpstr>
      <vt:lpstr>LAMINAR VERSUS TURBULENT FLOW</vt:lpstr>
      <vt:lpstr>FRCTION EXAMPLE: AIRFOIL STALL</vt:lpstr>
      <vt:lpstr>AUTOMOTIVE EXAMPLES</vt:lpstr>
      <vt:lpstr>CYCLING AERODYNAMICS</vt:lpstr>
      <vt:lpstr>BOBSLED AERODYNAMICS</vt:lpstr>
      <vt:lpstr>TYPES OF FLOWS: COMPRESSIBLE VS. INCOMPRESSIBLE</vt:lpstr>
      <vt:lpstr>KEY TERMS: CAN YOU DEFINE THEM?</vt:lpstr>
      <vt:lpstr>BASIC AERODYNAMICS</vt:lpstr>
      <vt:lpstr>EXAMPLES OF WHAT WE WILL BE ABLE TO DO</vt:lpstr>
      <vt:lpstr>CONSERVATION OF MASS </vt:lpstr>
      <vt:lpstr>CONSERVATION OF MASS (4.1)</vt:lpstr>
      <vt:lpstr>SIMPLE EXAMPLE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Robert Kirk</dc:creator>
  <cp:lastModifiedBy>lenovo</cp:lastModifiedBy>
  <cp:revision>534</cp:revision>
  <cp:lastPrinted>2013-01-14T18:58:16Z</cp:lastPrinted>
  <dcterms:created xsi:type="dcterms:W3CDTF">2003-12-16T18:49:37Z</dcterms:created>
  <dcterms:modified xsi:type="dcterms:W3CDTF">2019-03-05T09:47:38Z</dcterms:modified>
</cp:coreProperties>
</file>